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0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87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19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0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52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0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42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05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3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86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89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87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2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Logotipo, nome da empresa&#10;&#10;Descrição gerada automaticamente">
            <a:extLst>
              <a:ext uri="{FF2B5EF4-FFF2-40B4-BE49-F238E27FC236}">
                <a16:creationId xmlns:a16="http://schemas.microsoft.com/office/drawing/2014/main" id="{E6A0D258-0A47-A86B-DD6E-2172D88C7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8" b="12548"/>
          <a:stretch/>
        </p:blipFill>
        <p:spPr>
          <a:xfrm>
            <a:off x="744421" y="0"/>
            <a:ext cx="6463462" cy="497645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B3F9EB3-9E0A-2BBB-8461-09103ED9C2EA}"/>
              </a:ext>
            </a:extLst>
          </p:cNvPr>
          <p:cNvSpPr txBox="1"/>
          <p:nvPr/>
        </p:nvSpPr>
        <p:spPr>
          <a:xfrm>
            <a:off x="8096625" y="1663277"/>
            <a:ext cx="16206038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IV MOSTRA DE </a:t>
            </a:r>
          </a:p>
          <a:p>
            <a:pPr algn="ctr"/>
            <a:r>
              <a:rPr lang="pt-BR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PÓS-GRADUAÇÃO </a:t>
            </a:r>
          </a:p>
          <a:p>
            <a:pPr algn="ctr"/>
            <a:r>
              <a:rPr lang="pt-BR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STRICTO SENSU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4C4C2CAC-926D-8663-755D-C3417B29ADB5}"/>
              </a:ext>
            </a:extLst>
          </p:cNvPr>
          <p:cNvCxnSpPr>
            <a:cxnSpLocks/>
          </p:cNvCxnSpPr>
          <p:nvPr/>
        </p:nvCxnSpPr>
        <p:spPr>
          <a:xfrm>
            <a:off x="1356122" y="11407878"/>
            <a:ext cx="294894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344124E8-BC20-ADFF-7038-5ECB51DFDAD5}"/>
              </a:ext>
            </a:extLst>
          </p:cNvPr>
          <p:cNvCxnSpPr>
            <a:cxnSpLocks/>
          </p:cNvCxnSpPr>
          <p:nvPr/>
        </p:nvCxnSpPr>
        <p:spPr>
          <a:xfrm>
            <a:off x="1244165" y="5188975"/>
            <a:ext cx="294894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2AA725-618E-59FE-B477-79252C0DF5C6}"/>
              </a:ext>
            </a:extLst>
          </p:cNvPr>
          <p:cNvSpPr txBox="1"/>
          <p:nvPr/>
        </p:nvSpPr>
        <p:spPr>
          <a:xfrm>
            <a:off x="1454944" y="5724832"/>
            <a:ext cx="294894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65090" marR="5417185" algn="ctr" eaLnBrk="0" hangingPunct="0">
              <a:spcBef>
                <a:spcPts val="435"/>
              </a:spcBef>
            </a:pPr>
            <a:r>
              <a:rPr lang="pt-BR" sz="8000" b="1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TÍTULO</a:t>
            </a:r>
            <a:r>
              <a:rPr lang="pt-BR" sz="8000" b="1" spc="10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 </a:t>
            </a:r>
            <a:r>
              <a:rPr lang="pt-BR" sz="8000" b="1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DO </a:t>
            </a:r>
            <a:r>
              <a:rPr lang="pt-BR" sz="8000" b="1" spc="-10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TRABALHO</a:t>
            </a:r>
            <a:endParaRPr lang="pt-BR" sz="8000" b="1" dirty="0">
              <a:effectLst/>
              <a:latin typeface="Ebrima" panose="02000000000000000000" pitchFamily="2" charset="0"/>
              <a:ea typeface="DengXian" panose="02010600030101010101" pitchFamily="2" charset="-122"/>
              <a:cs typeface="Ebrima" panose="02000000000000000000" pitchFamily="2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A4BDAA1-0AA9-CB84-601F-44E3DE3943FE}"/>
              </a:ext>
            </a:extLst>
          </p:cNvPr>
          <p:cNvSpPr txBox="1"/>
          <p:nvPr/>
        </p:nvSpPr>
        <p:spPr>
          <a:xfrm>
            <a:off x="1244165" y="7849392"/>
            <a:ext cx="2991095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Nome completo do(a) estudante</a:t>
            </a:r>
            <a:r>
              <a:rPr lang="pt-BR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pt-B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Nome completo do(a) orientador(a)</a:t>
            </a:r>
            <a:r>
              <a:rPr lang="pt-BR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pt-B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Nome completo do(a) colaborador(a)</a:t>
            </a:r>
            <a:r>
              <a:rPr lang="pt-BR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pt-B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(se houver)</a:t>
            </a:r>
            <a:endParaRPr lang="pt-BR" sz="40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just"/>
            <a:r>
              <a:rPr lang="pt-B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r>
              <a:rPr lang="pt-BR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Nome do Curso/Instituo ou Faculdade; e-mail estudante</a:t>
            </a:r>
          </a:p>
          <a:p>
            <a:r>
              <a:rPr lang="pt-BR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Nome do Curso/Instituto ou Faculdade – e-mail orientador(a)</a:t>
            </a:r>
          </a:p>
          <a:p>
            <a:r>
              <a:rPr lang="pt-BR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Nome do Curso/Instituto ou Faculdade – e-mail coorientador (a) se houver</a:t>
            </a:r>
          </a:p>
        </p:txBody>
      </p:sp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id="{F90B842E-3E22-F465-D139-70991E868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1227" y="620076"/>
            <a:ext cx="6893896" cy="4195919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160CD022-E4C9-EB10-A3DA-506EC084931B}"/>
              </a:ext>
            </a:extLst>
          </p:cNvPr>
          <p:cNvSpPr txBox="1"/>
          <p:nvPr/>
        </p:nvSpPr>
        <p:spPr>
          <a:xfrm>
            <a:off x="529455" y="11987422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800" b="1" kern="0" spc="-10" dirty="0">
                <a:solidFill>
                  <a:srgbClr val="073D8E"/>
                </a:solidFill>
                <a:effectLst/>
                <a:latin typeface="Arial" panose="020B0604020202020204" pitchFamily="34" charset="0"/>
              </a:rPr>
              <a:t>INTRODUÇÃO</a:t>
            </a:r>
            <a:endParaRPr lang="pt-BR" sz="4800" b="1" kern="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6AD8C8E-0FAF-A9D4-8058-57B9A2C8D2BF}"/>
              </a:ext>
            </a:extLst>
          </p:cNvPr>
          <p:cNvSpPr txBox="1"/>
          <p:nvPr/>
        </p:nvSpPr>
        <p:spPr>
          <a:xfrm>
            <a:off x="16761680" y="11822938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RESULTADOS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6CEB291-FE30-CE44-CAD2-11C62FAA52D1}"/>
              </a:ext>
            </a:extLst>
          </p:cNvPr>
          <p:cNvSpPr txBox="1"/>
          <p:nvPr/>
        </p:nvSpPr>
        <p:spPr>
          <a:xfrm>
            <a:off x="558480" y="21545389"/>
            <a:ext cx="13510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OBJETIVOS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C22B385-86EB-67A5-4F29-6A14C77A7342}"/>
              </a:ext>
            </a:extLst>
          </p:cNvPr>
          <p:cNvSpPr txBox="1"/>
          <p:nvPr/>
        </p:nvSpPr>
        <p:spPr>
          <a:xfrm>
            <a:off x="558480" y="26983857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METODOLOGIA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66734DA-E5E3-504B-376B-940D191B61AC}"/>
              </a:ext>
            </a:extLst>
          </p:cNvPr>
          <p:cNvSpPr txBox="1"/>
          <p:nvPr/>
        </p:nvSpPr>
        <p:spPr>
          <a:xfrm>
            <a:off x="16761680" y="26189032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CONCLUSÕES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CC8F753-FC7F-4C9F-C655-691FC484D1E2}"/>
              </a:ext>
            </a:extLst>
          </p:cNvPr>
          <p:cNvSpPr txBox="1"/>
          <p:nvPr/>
        </p:nvSpPr>
        <p:spPr>
          <a:xfrm>
            <a:off x="16761680" y="32085901"/>
            <a:ext cx="13510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REFERÊNCIAS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DCF3660-FF4B-8D42-A12F-238B6353AEC8}"/>
              </a:ext>
            </a:extLst>
          </p:cNvPr>
          <p:cNvSpPr txBox="1"/>
          <p:nvPr/>
        </p:nvSpPr>
        <p:spPr>
          <a:xfrm>
            <a:off x="558479" y="37436327"/>
            <a:ext cx="29852223" cy="8309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AGRADECIMENTOS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D2A0EF70-32B1-AF04-A90D-CBC73F6CC485}"/>
              </a:ext>
            </a:extLst>
          </p:cNvPr>
          <p:cNvSpPr txBox="1"/>
          <p:nvPr/>
        </p:nvSpPr>
        <p:spPr>
          <a:xfrm>
            <a:off x="558479" y="12995598"/>
            <a:ext cx="13510252" cy="7504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>
                <a:effectLst/>
                <a:latin typeface="Arial" panose="020B0604020202020204" pitchFamily="34" charset="0"/>
              </a:rPr>
              <a:t>O corpo do texto deve ser redigido de acordo com as seguintes normas: fonte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Arial ou Times New Roman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sem negrito, itálico ou sublinhado; tamanho 40; justificado.</a:t>
            </a: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endParaRPr lang="pt-BR" sz="4000" kern="0" spc="-10" dirty="0">
              <a:effectLst/>
              <a:latin typeface="Arial" panose="020B0604020202020204" pitchFamily="34" charset="0"/>
            </a:endParaRP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mi.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Integer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fermentum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erat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Nullam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libero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diam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ligula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enim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eros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non.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mi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mattis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bibendum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Ut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nunc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dapibus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9BBBD569-5131-8461-8704-ACFABA85782B}"/>
              </a:ext>
            </a:extLst>
          </p:cNvPr>
          <p:cNvSpPr txBox="1"/>
          <p:nvPr/>
        </p:nvSpPr>
        <p:spPr>
          <a:xfrm>
            <a:off x="558479" y="22462060"/>
            <a:ext cx="13510252" cy="3798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30630" indent="-571500" algn="just" eaLnBrk="0" hangingPunct="0">
              <a:spcBef>
                <a:spcPts val="8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Vestibulum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commodo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orci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nisl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vel. Nam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hendrerit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Ut quis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pretium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massa.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Maecenas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tristique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eu urna a </a:t>
            </a:r>
            <a:r>
              <a:rPr lang="pt-BR" sz="4000" kern="0" spc="-10" dirty="0" err="1">
                <a:latin typeface="Arial" panose="020B0604020202020204" pitchFamily="34" charset="0"/>
              </a:rPr>
              <a:t>consectetur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  <a:p>
            <a:pPr marL="1230630" indent="-571500" algn="just" eaLnBrk="0" hangingPunct="0">
              <a:spcBef>
                <a:spcPts val="8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non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vestibulum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feugiat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lectus</a:t>
            </a:r>
            <a:endParaRPr lang="pt-BR" sz="4000" kern="0" spc="-10" dirty="0">
              <a:effectLst/>
              <a:latin typeface="Arial" panose="020B0604020202020204" pitchFamily="34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896E79E6-9278-9A7C-A6F6-C0B3FBDF76CD}"/>
              </a:ext>
            </a:extLst>
          </p:cNvPr>
          <p:cNvSpPr txBox="1"/>
          <p:nvPr/>
        </p:nvSpPr>
        <p:spPr>
          <a:xfrm>
            <a:off x="558479" y="27977877"/>
            <a:ext cx="13510252" cy="8710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mi.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Integer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fermentum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erat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Nullam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libero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diam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ligula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enim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eros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non.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mi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mattis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bibendum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Ut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nunc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dapibus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ornare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pharetra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Etiam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arcu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varius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metus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faucibus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Nam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auctor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magna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a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ex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et. Ut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congue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sed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ultrices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turpis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eleifend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Aliquam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dapibus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est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mauris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aliquet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eu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nisi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commodo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maximus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urna.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Sed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eu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arcu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ornare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DB17CBDB-91C1-6F78-A979-67B86F2D1345}"/>
              </a:ext>
            </a:extLst>
          </p:cNvPr>
          <p:cNvSpPr txBox="1"/>
          <p:nvPr/>
        </p:nvSpPr>
        <p:spPr>
          <a:xfrm>
            <a:off x="16761680" y="12862104"/>
            <a:ext cx="1351025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Lorem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ipsum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dolor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consectetur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adipiscing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pharetra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Cras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pulvinar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ultrices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Curabitur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ullamcorper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dolor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nisl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condimentum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Morbi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risus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lacus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lacinia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odio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lacus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viverra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gravida ut,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tristique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dolor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vitae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enim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ex.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varius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arcu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placerat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non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justo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Class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aptent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taciti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sociosqu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ad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litora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torquent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per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conubia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nostra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per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inceptos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himenaeos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8851B8C1-6D73-AD47-5F06-F80A9244B4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39179" y="19894415"/>
            <a:ext cx="8576952" cy="493722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87B0BF71-189B-FD5F-EDBF-A7999DB0B0CE}"/>
              </a:ext>
            </a:extLst>
          </p:cNvPr>
          <p:cNvSpPr txBox="1"/>
          <p:nvPr/>
        </p:nvSpPr>
        <p:spPr>
          <a:xfrm>
            <a:off x="16761679" y="25247576"/>
            <a:ext cx="135102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95" eaLnBrk="0" hangingPunct="0"/>
            <a:r>
              <a:rPr lang="pt-BR" sz="3200" spc="-10" dirty="0">
                <a:solidFill>
                  <a:srgbClr val="20202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Fonte: Legenda tamanho 32, centralizado. Autor (data)</a:t>
            </a:r>
            <a:endParaRPr lang="pt-BR" sz="3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DA59298-74CB-7958-2DF4-A2B78A2A9AEE}"/>
              </a:ext>
            </a:extLst>
          </p:cNvPr>
          <p:cNvSpPr txBox="1"/>
          <p:nvPr/>
        </p:nvSpPr>
        <p:spPr>
          <a:xfrm>
            <a:off x="16761680" y="27285580"/>
            <a:ext cx="13510252" cy="4414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facilisis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semper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lorem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ut justo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Vivamus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egestas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sem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ex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vitae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ultricies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nulla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consequat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Aliquam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erat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volutpat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facilisis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semper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lorem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ut justo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CACE0AD0-74EE-FC1D-CE88-BFF7E8AFE1C0}"/>
              </a:ext>
            </a:extLst>
          </p:cNvPr>
          <p:cNvSpPr txBox="1"/>
          <p:nvPr/>
        </p:nvSpPr>
        <p:spPr>
          <a:xfrm>
            <a:off x="16761680" y="33073645"/>
            <a:ext cx="135102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</a:pPr>
            <a:r>
              <a:rPr lang="pt-BR" sz="4000" kern="0" spc="-10" dirty="0">
                <a:effectLst/>
                <a:latin typeface="Arial" panose="020B0604020202020204" pitchFamily="34" charset="0"/>
              </a:rPr>
              <a:t>Referências devem ser redigidas conforme as normas da ABNT vigentes, fonte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Arial ou Times New Roman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sem negrito, itálico ou sublinhado; tamanho 40; justificado.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07299A14-C02D-B26E-A0E6-177D9FC69489}"/>
              </a:ext>
            </a:extLst>
          </p:cNvPr>
          <p:cNvSpPr txBox="1"/>
          <p:nvPr/>
        </p:nvSpPr>
        <p:spPr>
          <a:xfrm>
            <a:off x="558480" y="38278220"/>
            <a:ext cx="298522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>
                <a:effectLst/>
                <a:latin typeface="Arial" panose="020B0604020202020204" pitchFamily="34" charset="0"/>
              </a:rPr>
              <a:t>Exemplo: Agradecimento ao apoio financeiro (colocar a agência de fomento que o estudante recebe a bolsa – CNPq; FAPEMAT ou UFR-somente para os bolsistas).</a:t>
            </a:r>
            <a:endParaRPr lang="pt-BR" sz="4000" kern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9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578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2024-09-09T13:13:59Z</dcterms:created>
  <dcterms:modified xsi:type="dcterms:W3CDTF">2024-09-09T13:48:31Z</dcterms:modified>
</cp:coreProperties>
</file>